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73" d="100"/>
          <a:sy n="73" d="100"/>
        </p:scale>
        <p:origin x="4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7/31/2020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footy4kids.co.uk/how-to-coach-youth-soccer/health-and-safety/risk-assessments-or-youth-soccer-coaches/" TargetMode="External"/><Relationship Id="rId2" Type="http://schemas.openxmlformats.org/officeDocument/2006/relationships/hyperlink" Target="https://www.athleticbusiness.com/staffing/risk-management-for-your-facility.html" TargetMode="External"/><Relationship Id="rId1" Type="http://schemas.openxmlformats.org/officeDocument/2006/relationships/slideLayout" Target="../slideLayouts/slideLayout2.xml"/><Relationship Id="rId4" Type="http://schemas.openxmlformats.org/officeDocument/2006/relationships/hyperlink" Target="https://safety.lovetoknow.com/Hazards_in_Football"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4207" y="378372"/>
            <a:ext cx="7539796" cy="5770180"/>
          </a:xfrm>
        </p:spPr>
        <p:txBody>
          <a:bodyPr/>
          <a:lstStyle/>
          <a:p>
            <a:pPr algn="ctr"/>
            <a:r>
              <a:rPr lang="en-US" sz="4800" b="1" dirty="0" smtClean="0">
                <a:latin typeface="Bradley Hand ITC" panose="03070402050302030203" pitchFamily="66" charset="0"/>
              </a:rPr>
              <a:t>Football Hazards</a:t>
            </a:r>
            <a:r>
              <a:rPr lang="en-US" sz="4800" dirty="0" smtClean="0">
                <a:latin typeface="Bradley Hand ITC" panose="03070402050302030203" pitchFamily="66" charset="0"/>
              </a:rPr>
              <a:t/>
            </a:r>
            <a:br>
              <a:rPr lang="en-US" sz="4800" dirty="0" smtClean="0">
                <a:latin typeface="Bradley Hand ITC" panose="03070402050302030203" pitchFamily="66" charset="0"/>
              </a:rPr>
            </a:br>
            <a:r>
              <a:rPr lang="en-US" sz="4800" dirty="0" smtClean="0">
                <a:latin typeface="Bradley Hand ITC" panose="03070402050302030203" pitchFamily="66" charset="0"/>
              </a:rPr>
              <a:t>Author</a:t>
            </a:r>
            <a:br>
              <a:rPr lang="en-US" sz="4800" dirty="0" smtClean="0">
                <a:latin typeface="Bradley Hand ITC" panose="03070402050302030203" pitchFamily="66" charset="0"/>
              </a:rPr>
            </a:br>
            <a:r>
              <a:rPr lang="en-US" sz="4800" dirty="0" smtClean="0">
                <a:latin typeface="Bradley Hand ITC" panose="03070402050302030203" pitchFamily="66" charset="0"/>
              </a:rPr>
              <a:t>Institutional Affiliation</a:t>
            </a:r>
            <a:br>
              <a:rPr lang="en-US" sz="4800" dirty="0" smtClean="0">
                <a:latin typeface="Bradley Hand ITC" panose="03070402050302030203" pitchFamily="66" charset="0"/>
              </a:rPr>
            </a:br>
            <a:r>
              <a:rPr lang="en-US" sz="4800" dirty="0" smtClean="0">
                <a:latin typeface="Bradley Hand ITC" panose="03070402050302030203" pitchFamily="66" charset="0"/>
              </a:rPr>
              <a:t>Instructor</a:t>
            </a:r>
            <a:br>
              <a:rPr lang="en-US" sz="4800" dirty="0" smtClean="0">
                <a:latin typeface="Bradley Hand ITC" panose="03070402050302030203" pitchFamily="66" charset="0"/>
              </a:rPr>
            </a:br>
            <a:r>
              <a:rPr lang="en-US" sz="4800" dirty="0" smtClean="0">
                <a:latin typeface="Bradley Hand ITC" panose="03070402050302030203" pitchFamily="66" charset="0"/>
              </a:rPr>
              <a:t>Course code</a:t>
            </a:r>
            <a:br>
              <a:rPr lang="en-US" sz="4800" dirty="0" smtClean="0">
                <a:latin typeface="Bradley Hand ITC" panose="03070402050302030203" pitchFamily="66" charset="0"/>
              </a:rPr>
            </a:br>
            <a:r>
              <a:rPr lang="en-US" sz="4800" dirty="0" smtClean="0">
                <a:latin typeface="Bradley Hand ITC" panose="03070402050302030203" pitchFamily="66" charset="0"/>
              </a:rPr>
              <a:t>Date of submission</a:t>
            </a:r>
            <a:endParaRPr lang="en-US" sz="4800" dirty="0">
              <a:latin typeface="Bradley Hand ITC" panose="03070402050302030203" pitchFamily="66" charset="0"/>
            </a:endParaRPr>
          </a:p>
        </p:txBody>
      </p:sp>
    </p:spTree>
    <p:extLst>
      <p:ext uri="{BB962C8B-B14F-4D97-AF65-F5344CB8AC3E}">
        <p14:creationId xmlns:p14="http://schemas.microsoft.com/office/powerpoint/2010/main" val="1578210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4703"/>
          </a:xfrm>
        </p:spPr>
        <p:txBody>
          <a:bodyPr/>
          <a:lstStyle/>
          <a:p>
            <a:pPr algn="ctr"/>
            <a:r>
              <a:rPr lang="en-US" dirty="0" smtClean="0">
                <a:latin typeface="Book Antiqua" panose="02040602050305030304" pitchFamily="18" charset="0"/>
              </a:rPr>
              <a:t>Introduction</a:t>
            </a:r>
            <a:endParaRPr lang="en-US" dirty="0">
              <a:latin typeface="Book Antiqua" panose="02040602050305030304" pitchFamily="18" charset="0"/>
            </a:endParaRPr>
          </a:p>
        </p:txBody>
      </p:sp>
      <p:sp>
        <p:nvSpPr>
          <p:cNvPr id="3" name="Content Placeholder 2"/>
          <p:cNvSpPr>
            <a:spLocks noGrp="1"/>
          </p:cNvSpPr>
          <p:nvPr>
            <p:ph idx="1"/>
          </p:nvPr>
        </p:nvSpPr>
        <p:spPr>
          <a:xfrm>
            <a:off x="677334" y="1324303"/>
            <a:ext cx="8596668" cy="4717059"/>
          </a:xfrm>
        </p:spPr>
        <p:txBody>
          <a:bodyPr>
            <a:normAutofit lnSpcReduction="10000"/>
          </a:bodyPr>
          <a:lstStyle/>
          <a:p>
            <a:pPr algn="just">
              <a:lnSpc>
                <a:spcPct val="200000"/>
              </a:lnSpc>
            </a:pPr>
            <a:r>
              <a:rPr lang="en-US" dirty="0">
                <a:latin typeface="Bookman Old Style" panose="02050604050505020204" pitchFamily="18" charset="0"/>
              </a:rPr>
              <a:t>Soccer is a form of football that is usually played by two teams each consisting of eleven players with a round ball which may not be handled during the play except by the goalkeepers (</a:t>
            </a:r>
            <a:r>
              <a:rPr lang="en-US" dirty="0" smtClean="0">
                <a:latin typeface="Bookman Old Style" panose="02050604050505020204" pitchFamily="18" charset="0"/>
              </a:rPr>
              <a:t>Mayntz, 2020). </a:t>
            </a:r>
          </a:p>
          <a:p>
            <a:pPr algn="just">
              <a:lnSpc>
                <a:spcPct val="200000"/>
              </a:lnSpc>
            </a:pPr>
            <a:r>
              <a:rPr lang="en-US" dirty="0">
                <a:latin typeface="Bookman Old Style" panose="02050604050505020204" pitchFamily="18" charset="0"/>
              </a:rPr>
              <a:t>Soccer presents numerous risks which the coaches are required to assess and to subsequently take appropriate actions to particularly minimize the risks to the players</a:t>
            </a:r>
            <a:r>
              <a:rPr lang="en-US" dirty="0" smtClean="0">
                <a:latin typeface="Bookman Old Style" panose="02050604050505020204" pitchFamily="18" charset="0"/>
              </a:rPr>
              <a:t>.</a:t>
            </a:r>
          </a:p>
          <a:p>
            <a:pPr algn="just">
              <a:lnSpc>
                <a:spcPct val="200000"/>
              </a:lnSpc>
            </a:pPr>
            <a:r>
              <a:rPr lang="en-US" dirty="0">
                <a:latin typeface="Bookman Old Style" panose="02050604050505020204" pitchFamily="18" charset="0"/>
              </a:rPr>
              <a:t>Physical injuries are a common place in soccer games and at times, players are required to be stretchered from the field of play</a:t>
            </a:r>
          </a:p>
        </p:txBody>
      </p:sp>
    </p:spTree>
    <p:extLst>
      <p:ext uri="{BB962C8B-B14F-4D97-AF65-F5344CB8AC3E}">
        <p14:creationId xmlns:p14="http://schemas.microsoft.com/office/powerpoint/2010/main" val="2801541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4703"/>
          </a:xfrm>
        </p:spPr>
        <p:txBody>
          <a:bodyPr/>
          <a:lstStyle/>
          <a:p>
            <a:r>
              <a:rPr lang="en-US" dirty="0">
                <a:latin typeface="Bookman Old Style" panose="02050604050505020204" pitchFamily="18" charset="0"/>
              </a:rPr>
              <a:t>Cont.….</a:t>
            </a:r>
          </a:p>
        </p:txBody>
      </p:sp>
      <p:sp>
        <p:nvSpPr>
          <p:cNvPr id="3" name="Content Placeholder 2"/>
          <p:cNvSpPr>
            <a:spLocks noGrp="1"/>
          </p:cNvSpPr>
          <p:nvPr>
            <p:ph idx="1"/>
          </p:nvPr>
        </p:nvSpPr>
        <p:spPr>
          <a:xfrm>
            <a:off x="677334" y="1324303"/>
            <a:ext cx="8596668" cy="4717059"/>
          </a:xfrm>
        </p:spPr>
        <p:txBody>
          <a:bodyPr>
            <a:normAutofit fontScale="92500" lnSpcReduction="20000"/>
          </a:bodyPr>
          <a:lstStyle/>
          <a:p>
            <a:pPr>
              <a:lnSpc>
                <a:spcPct val="200000"/>
              </a:lnSpc>
            </a:pPr>
            <a:r>
              <a:rPr lang="en-US" dirty="0">
                <a:latin typeface="Bookman Old Style" panose="02050604050505020204" pitchFamily="18" charset="0"/>
              </a:rPr>
              <a:t>Soccer ideally represents a top-level physical sport where the players can get cut, sprain and break bones and occasionally worse. </a:t>
            </a:r>
            <a:endParaRPr lang="en-US" dirty="0" smtClean="0">
              <a:latin typeface="Bookman Old Style" panose="02050604050505020204" pitchFamily="18" charset="0"/>
            </a:endParaRPr>
          </a:p>
          <a:p>
            <a:pPr>
              <a:lnSpc>
                <a:spcPct val="200000"/>
              </a:lnSpc>
            </a:pPr>
            <a:r>
              <a:rPr lang="en-US" dirty="0">
                <a:latin typeface="Bookman Old Style" panose="02050604050505020204" pitchFamily="18" charset="0"/>
              </a:rPr>
              <a:t>Football managers are always required to assess the conditions of their sporting facilities and equipment (</a:t>
            </a:r>
            <a:r>
              <a:rPr lang="en-US" dirty="0" smtClean="0">
                <a:latin typeface="Bookman Old Style" panose="02050604050505020204" pitchFamily="18" charset="0"/>
              </a:rPr>
              <a:t>Kleiner, 2001). </a:t>
            </a:r>
            <a:r>
              <a:rPr lang="en-US" dirty="0">
                <a:latin typeface="Bookman Old Style" panose="02050604050505020204" pitchFamily="18" charset="0"/>
              </a:rPr>
              <a:t>This is to always ensure that they identify any potential risks and make sure that their events go on as planned. </a:t>
            </a:r>
            <a:endParaRPr lang="en-US" dirty="0" smtClean="0">
              <a:latin typeface="Bookman Old Style" panose="02050604050505020204" pitchFamily="18" charset="0"/>
            </a:endParaRPr>
          </a:p>
          <a:p>
            <a:pPr>
              <a:lnSpc>
                <a:spcPct val="200000"/>
              </a:lnSpc>
            </a:pPr>
            <a:r>
              <a:rPr lang="en-US" dirty="0">
                <a:latin typeface="Bookman Old Style" panose="02050604050505020204" pitchFamily="18" charset="0"/>
              </a:rPr>
              <a:t>Due to uneven ground in football pitches and presence of foreign objects in the field, players can experience strained muscles, broken bones, and twisted ankles. </a:t>
            </a:r>
          </a:p>
        </p:txBody>
      </p:sp>
    </p:spTree>
    <p:extLst>
      <p:ext uri="{BB962C8B-B14F-4D97-AF65-F5344CB8AC3E}">
        <p14:creationId xmlns:p14="http://schemas.microsoft.com/office/powerpoint/2010/main" val="777245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30469"/>
          </a:xfrm>
        </p:spPr>
        <p:txBody>
          <a:bodyPr/>
          <a:lstStyle/>
          <a:p>
            <a:r>
              <a:rPr lang="en-US" dirty="0">
                <a:latin typeface="Bookman Old Style" panose="02050604050505020204" pitchFamily="18" charset="0"/>
              </a:rPr>
              <a:t>Cont.….</a:t>
            </a:r>
          </a:p>
        </p:txBody>
      </p:sp>
      <p:sp>
        <p:nvSpPr>
          <p:cNvPr id="3" name="Content Placeholder 2"/>
          <p:cNvSpPr>
            <a:spLocks noGrp="1"/>
          </p:cNvSpPr>
          <p:nvPr>
            <p:ph idx="1"/>
          </p:nvPr>
        </p:nvSpPr>
        <p:spPr>
          <a:xfrm>
            <a:off x="677334" y="1340069"/>
            <a:ext cx="8596668" cy="4701293"/>
          </a:xfrm>
        </p:spPr>
        <p:txBody>
          <a:bodyPr>
            <a:normAutofit fontScale="92500" lnSpcReduction="10000"/>
          </a:bodyPr>
          <a:lstStyle/>
          <a:p>
            <a:pPr>
              <a:lnSpc>
                <a:spcPct val="160000"/>
              </a:lnSpc>
            </a:pPr>
            <a:r>
              <a:rPr lang="en-US" dirty="0">
                <a:latin typeface="Bookman Old Style" panose="02050604050505020204" pitchFamily="18" charset="0"/>
              </a:rPr>
              <a:t>Similarly, injuries can result from metal hooks used in securing goal nets. Tendons usually transmit forces generated from muscle to the bones to particularly initiate movement, some of these football hazards can result in tendon rupture</a:t>
            </a:r>
            <a:r>
              <a:rPr lang="en-US" dirty="0" smtClean="0">
                <a:latin typeface="Bookman Old Style" panose="02050604050505020204" pitchFamily="18" charset="0"/>
              </a:rPr>
              <a:t>.</a:t>
            </a:r>
          </a:p>
          <a:p>
            <a:pPr>
              <a:lnSpc>
                <a:spcPct val="160000"/>
              </a:lnSpc>
            </a:pPr>
            <a:r>
              <a:rPr lang="en-US" dirty="0">
                <a:latin typeface="Bookman Old Style" panose="02050604050505020204" pitchFamily="18" charset="0"/>
              </a:rPr>
              <a:t>Acute injuries to tendon usually tend to occur at the point of least blood supply, this may be due to strains. In a game of football, tendon ruptures are always possible especially when the game is played in a pitch that is not to the least standards required</a:t>
            </a:r>
            <a:r>
              <a:rPr lang="en-US" dirty="0" smtClean="0">
                <a:latin typeface="Bookman Old Style" panose="02050604050505020204" pitchFamily="18" charset="0"/>
              </a:rPr>
              <a:t>.</a:t>
            </a:r>
          </a:p>
          <a:p>
            <a:pPr>
              <a:lnSpc>
                <a:spcPct val="160000"/>
              </a:lnSpc>
            </a:pPr>
            <a:r>
              <a:rPr lang="en-US" dirty="0">
                <a:latin typeface="Bookman Old Style" panose="02050604050505020204" pitchFamily="18" charset="0"/>
              </a:rPr>
              <a:t>The most common tendons to rupture are the Achilles tendon and the Supraspinatus tendon. Besides the tendon injuries influenced by playing surfaces, bone fractures are also part of a football game.</a:t>
            </a:r>
          </a:p>
        </p:txBody>
      </p:sp>
    </p:spTree>
    <p:extLst>
      <p:ext uri="{BB962C8B-B14F-4D97-AF65-F5344CB8AC3E}">
        <p14:creationId xmlns:p14="http://schemas.microsoft.com/office/powerpoint/2010/main" val="2368105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2359"/>
          </a:xfrm>
        </p:spPr>
        <p:txBody>
          <a:bodyPr/>
          <a:lstStyle/>
          <a:p>
            <a:r>
              <a:rPr lang="en-US" dirty="0">
                <a:latin typeface="Bookman Old Style" panose="02050604050505020204" pitchFamily="18" charset="0"/>
              </a:rPr>
              <a:t>Cont.….</a:t>
            </a:r>
          </a:p>
        </p:txBody>
      </p:sp>
      <p:sp>
        <p:nvSpPr>
          <p:cNvPr id="3" name="Content Placeholder 2"/>
          <p:cNvSpPr>
            <a:spLocks noGrp="1"/>
          </p:cNvSpPr>
          <p:nvPr>
            <p:ph idx="1"/>
          </p:nvPr>
        </p:nvSpPr>
        <p:spPr>
          <a:xfrm>
            <a:off x="677334" y="1182414"/>
            <a:ext cx="8596668" cy="4858949"/>
          </a:xfrm>
        </p:spPr>
        <p:txBody>
          <a:bodyPr/>
          <a:lstStyle/>
          <a:p>
            <a:pPr>
              <a:lnSpc>
                <a:spcPct val="250000"/>
              </a:lnSpc>
            </a:pPr>
            <a:r>
              <a:rPr lang="en-US" dirty="0">
                <a:latin typeface="Bookman Old Style" panose="02050604050505020204" pitchFamily="18" charset="0"/>
              </a:rPr>
              <a:t>Such fractures usually result from a direct force or repetitive smaller impacts. </a:t>
            </a:r>
            <a:endParaRPr lang="en-US" dirty="0" smtClean="0">
              <a:latin typeface="Bookman Old Style" panose="02050604050505020204" pitchFamily="18" charset="0"/>
            </a:endParaRPr>
          </a:p>
          <a:p>
            <a:pPr>
              <a:lnSpc>
                <a:spcPct val="250000"/>
              </a:lnSpc>
            </a:pPr>
            <a:r>
              <a:rPr lang="en-US" dirty="0">
                <a:latin typeface="Bookman Old Style" panose="02050604050505020204" pitchFamily="18" charset="0"/>
              </a:rPr>
              <a:t>The signs and symptoms of fracture can include; pain and tenderness, deformity, unnatural movement, and subluxation. Fracture injuries can be experienced from metal hooks used to secure goal posts </a:t>
            </a:r>
            <a:endParaRPr lang="en-US" dirty="0" smtClean="0">
              <a:latin typeface="Bookman Old Style" panose="02050604050505020204" pitchFamily="18" charset="0"/>
            </a:endParaRPr>
          </a:p>
          <a:p>
            <a:endParaRPr lang="en-US" dirty="0"/>
          </a:p>
        </p:txBody>
      </p:sp>
    </p:spTree>
    <p:extLst>
      <p:ext uri="{BB962C8B-B14F-4D97-AF65-F5344CB8AC3E}">
        <p14:creationId xmlns:p14="http://schemas.microsoft.com/office/powerpoint/2010/main" val="3982067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6593"/>
          </a:xfrm>
        </p:spPr>
        <p:txBody>
          <a:bodyPr/>
          <a:lstStyle/>
          <a:p>
            <a:pPr algn="ctr"/>
            <a:r>
              <a:rPr lang="en-US" dirty="0" smtClean="0">
                <a:latin typeface="Bookman Old Style" panose="02050604050505020204" pitchFamily="18" charset="0"/>
              </a:rPr>
              <a:t>Football Risk Management</a:t>
            </a:r>
            <a:endParaRPr lang="en-US" dirty="0">
              <a:latin typeface="Bookman Old Style" panose="02050604050505020204" pitchFamily="18" charset="0"/>
            </a:endParaRPr>
          </a:p>
        </p:txBody>
      </p:sp>
      <p:sp>
        <p:nvSpPr>
          <p:cNvPr id="3" name="Content Placeholder 2"/>
          <p:cNvSpPr>
            <a:spLocks noGrp="1"/>
          </p:cNvSpPr>
          <p:nvPr>
            <p:ph idx="1"/>
          </p:nvPr>
        </p:nvSpPr>
        <p:spPr>
          <a:xfrm>
            <a:off x="677334" y="1466193"/>
            <a:ext cx="8596668" cy="4575169"/>
          </a:xfrm>
        </p:spPr>
        <p:txBody>
          <a:bodyPr>
            <a:normAutofit/>
          </a:bodyPr>
          <a:lstStyle/>
          <a:p>
            <a:pPr>
              <a:lnSpc>
                <a:spcPct val="150000"/>
              </a:lnSpc>
            </a:pPr>
            <a:r>
              <a:rPr lang="en-US" dirty="0">
                <a:latin typeface="Bookman Old Style" panose="02050604050505020204" pitchFamily="18" charset="0"/>
              </a:rPr>
              <a:t>In the management of football risk hazards, managers need to understand that injuries in recreation facilities can be prevented with a bit of proper planning and education (Rampone, 2019). </a:t>
            </a:r>
            <a:endParaRPr lang="en-US" dirty="0" smtClean="0">
              <a:latin typeface="Bookman Old Style" panose="02050604050505020204" pitchFamily="18" charset="0"/>
            </a:endParaRPr>
          </a:p>
          <a:p>
            <a:pPr>
              <a:lnSpc>
                <a:spcPct val="150000"/>
              </a:lnSpc>
            </a:pPr>
            <a:r>
              <a:rPr lang="en-US" dirty="0">
                <a:latin typeface="Bookman Old Style" panose="02050604050505020204" pitchFamily="18" charset="0"/>
              </a:rPr>
              <a:t>To avoid major injuries such as bone fractures due to collisions with metal surfaces, coaches are usually advised to instruct their players to wear proper protective equipment to particularly cushion them from direct impacts. </a:t>
            </a:r>
            <a:endParaRPr lang="en-US" dirty="0" smtClean="0">
              <a:latin typeface="Bookman Old Style" panose="02050604050505020204" pitchFamily="18" charset="0"/>
            </a:endParaRPr>
          </a:p>
          <a:p>
            <a:pPr>
              <a:lnSpc>
                <a:spcPct val="150000"/>
              </a:lnSpc>
            </a:pPr>
            <a:r>
              <a:rPr lang="en-US" dirty="0">
                <a:latin typeface="Bookman Old Style" panose="02050604050505020204" pitchFamily="18" charset="0"/>
              </a:rPr>
              <a:t>Footballers managers are additionally advised to inspect the field before playing to remove rocks, fill potholes and remove any foreign objects</a:t>
            </a:r>
            <a:r>
              <a:rPr lang="en-US" dirty="0" smtClean="0">
                <a:latin typeface="Bookman Old Style" panose="02050604050505020204" pitchFamily="18" charset="0"/>
              </a:rPr>
              <a:t>.</a:t>
            </a:r>
          </a:p>
          <a:p>
            <a:endParaRPr lang="en-US" dirty="0"/>
          </a:p>
        </p:txBody>
      </p:sp>
    </p:spTree>
    <p:extLst>
      <p:ext uri="{BB962C8B-B14F-4D97-AF65-F5344CB8AC3E}">
        <p14:creationId xmlns:p14="http://schemas.microsoft.com/office/powerpoint/2010/main" val="4274392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3172"/>
          </a:xfrm>
        </p:spPr>
        <p:txBody>
          <a:bodyPr/>
          <a:lstStyle/>
          <a:p>
            <a:r>
              <a:rPr lang="en-US" dirty="0">
                <a:latin typeface="Bookman Old Style" panose="02050604050505020204" pitchFamily="18" charset="0"/>
              </a:rPr>
              <a:t>Cont.….</a:t>
            </a:r>
          </a:p>
        </p:txBody>
      </p:sp>
      <p:sp>
        <p:nvSpPr>
          <p:cNvPr id="3" name="Content Placeholder 2"/>
          <p:cNvSpPr>
            <a:spLocks noGrp="1"/>
          </p:cNvSpPr>
          <p:nvPr>
            <p:ph idx="1"/>
          </p:nvPr>
        </p:nvSpPr>
        <p:spPr>
          <a:xfrm>
            <a:off x="677334" y="1292773"/>
            <a:ext cx="8596668" cy="4748590"/>
          </a:xfrm>
        </p:spPr>
        <p:txBody>
          <a:bodyPr/>
          <a:lstStyle/>
          <a:p>
            <a:pPr>
              <a:lnSpc>
                <a:spcPct val="150000"/>
              </a:lnSpc>
            </a:pPr>
            <a:r>
              <a:rPr lang="en-US" dirty="0">
                <a:latin typeface="Bookman Old Style" panose="02050604050505020204" pitchFamily="18" charset="0"/>
              </a:rPr>
              <a:t>According to the safety regulations as per the FA, metal goal posts should not be used in permanent posts, instead plastic ones used</a:t>
            </a:r>
            <a:r>
              <a:rPr lang="en-US" dirty="0" smtClean="0">
                <a:latin typeface="Bookman Old Style" panose="02050604050505020204" pitchFamily="18" charset="0"/>
              </a:rPr>
              <a:t>.</a:t>
            </a:r>
          </a:p>
          <a:p>
            <a:pPr>
              <a:lnSpc>
                <a:spcPct val="150000"/>
              </a:lnSpc>
            </a:pPr>
            <a:r>
              <a:rPr lang="en-US" dirty="0">
                <a:latin typeface="Bookman Old Style" panose="02050604050505020204" pitchFamily="18" charset="0"/>
              </a:rPr>
              <a:t>As a coach, if the pitch is potentially unplayable, then it would be better to speak to the resident groundsman prior to the game, this would minimize or eliminate the risk of strains (</a:t>
            </a:r>
            <a:r>
              <a:rPr lang="en-US" dirty="0" smtClean="0">
                <a:latin typeface="Bookman Old Style" panose="02050604050505020204" pitchFamily="18" charset="0"/>
              </a:rPr>
              <a:t>Watson, 2015).</a:t>
            </a:r>
          </a:p>
          <a:p>
            <a:pPr>
              <a:lnSpc>
                <a:spcPct val="150000"/>
              </a:lnSpc>
            </a:pPr>
            <a:r>
              <a:rPr lang="en-US" dirty="0">
                <a:latin typeface="Bookman Old Style" panose="02050604050505020204" pitchFamily="18" charset="0"/>
              </a:rPr>
              <a:t>In extreme situations, it may be better to cancel the game or find another suitable venue. In addition to the basic control measures listed above, you may want to enforce further control measures to further minimize risk. </a:t>
            </a:r>
          </a:p>
        </p:txBody>
      </p:sp>
    </p:spTree>
    <p:extLst>
      <p:ext uri="{BB962C8B-B14F-4D97-AF65-F5344CB8AC3E}">
        <p14:creationId xmlns:p14="http://schemas.microsoft.com/office/powerpoint/2010/main" val="1806156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7407"/>
          </a:xfrm>
        </p:spPr>
        <p:txBody>
          <a:bodyPr/>
          <a:lstStyle/>
          <a:p>
            <a:r>
              <a:rPr lang="en-US" dirty="0" smtClean="0">
                <a:latin typeface="Bookman Old Style" panose="02050604050505020204" pitchFamily="18" charset="0"/>
              </a:rPr>
              <a:t>Cont.….</a:t>
            </a:r>
            <a:endParaRPr lang="en-US" dirty="0">
              <a:latin typeface="Bookman Old Style" panose="02050604050505020204" pitchFamily="18" charset="0"/>
            </a:endParaRPr>
          </a:p>
        </p:txBody>
      </p:sp>
      <p:sp>
        <p:nvSpPr>
          <p:cNvPr id="3" name="Content Placeholder 2"/>
          <p:cNvSpPr>
            <a:spLocks noGrp="1"/>
          </p:cNvSpPr>
          <p:nvPr>
            <p:ph idx="1"/>
          </p:nvPr>
        </p:nvSpPr>
        <p:spPr>
          <a:xfrm>
            <a:off x="677334" y="1277007"/>
            <a:ext cx="8596668" cy="4764355"/>
          </a:xfrm>
        </p:spPr>
        <p:txBody>
          <a:bodyPr/>
          <a:lstStyle/>
          <a:p>
            <a:pPr>
              <a:lnSpc>
                <a:spcPct val="200000"/>
              </a:lnSpc>
            </a:pPr>
            <a:r>
              <a:rPr lang="en-US" dirty="0">
                <a:latin typeface="Bookman Old Style" panose="02050604050505020204" pitchFamily="18" charset="0"/>
              </a:rPr>
              <a:t>For instance, in addition to checking your player’s boots are appropriate for the surface they’re playing on, you might want to remind them to check their studs </a:t>
            </a:r>
            <a:r>
              <a:rPr lang="en-US" dirty="0" smtClean="0">
                <a:latin typeface="Bookman Old Style" panose="02050604050505020204" pitchFamily="18" charset="0"/>
              </a:rPr>
              <a:t>regularly(Watson, 2015).</a:t>
            </a:r>
            <a:endParaRPr lang="en-US" dirty="0">
              <a:latin typeface="Bookman Old Style" panose="02050604050505020204" pitchFamily="18" charset="0"/>
            </a:endParaRPr>
          </a:p>
        </p:txBody>
      </p:sp>
    </p:spTree>
    <p:extLst>
      <p:ext uri="{BB962C8B-B14F-4D97-AF65-F5344CB8AC3E}">
        <p14:creationId xmlns:p14="http://schemas.microsoft.com/office/powerpoint/2010/main" val="2681519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88579"/>
          </a:xfrm>
        </p:spPr>
        <p:txBody>
          <a:bodyPr>
            <a:normAutofit fontScale="90000"/>
          </a:bodyPr>
          <a:lstStyle/>
          <a:p>
            <a:pPr algn="ctr"/>
            <a:r>
              <a:rPr lang="en-US" dirty="0" smtClean="0">
                <a:latin typeface="Bookman Old Style" panose="02050604050505020204" pitchFamily="18" charset="0"/>
              </a:rPr>
              <a:t>References</a:t>
            </a:r>
            <a:endParaRPr lang="en-US" dirty="0">
              <a:latin typeface="Bookman Old Style" panose="02050604050505020204" pitchFamily="18" charset="0"/>
            </a:endParaRPr>
          </a:p>
        </p:txBody>
      </p:sp>
      <p:sp>
        <p:nvSpPr>
          <p:cNvPr id="3" name="Content Placeholder 2"/>
          <p:cNvSpPr>
            <a:spLocks noGrp="1"/>
          </p:cNvSpPr>
          <p:nvPr>
            <p:ph idx="1"/>
          </p:nvPr>
        </p:nvSpPr>
        <p:spPr>
          <a:xfrm>
            <a:off x="677334" y="1198179"/>
            <a:ext cx="8596668" cy="4843183"/>
          </a:xfrm>
        </p:spPr>
        <p:txBody>
          <a:bodyPr/>
          <a:lstStyle/>
          <a:p>
            <a:r>
              <a:rPr lang="en-US" dirty="0"/>
              <a:t>Kate </a:t>
            </a:r>
            <a:r>
              <a:rPr lang="en-US" dirty="0" smtClean="0"/>
              <a:t>Rampone. (2019). Risk Management for your Facility</a:t>
            </a:r>
            <a:r>
              <a:rPr lang="en-US" dirty="0"/>
              <a:t>. Retrieved</a:t>
            </a:r>
            <a:r>
              <a:rPr lang="en-US" dirty="0" smtClean="0"/>
              <a:t>: </a:t>
            </a:r>
            <a:r>
              <a:rPr lang="en-US" dirty="0" smtClean="0">
                <a:hlinkClick r:id="rId2"/>
              </a:rPr>
              <a:t>https</a:t>
            </a:r>
            <a:r>
              <a:rPr lang="en-US" dirty="0">
                <a:hlinkClick r:id="rId2"/>
              </a:rPr>
              <a:t>://</a:t>
            </a:r>
            <a:r>
              <a:rPr lang="en-US" dirty="0" smtClean="0">
                <a:hlinkClick r:id="rId2"/>
              </a:rPr>
              <a:t>www.athleticbusiness.com/staffing/risk-management-for-your-facility.html</a:t>
            </a:r>
            <a:r>
              <a:rPr lang="en-US" dirty="0" smtClean="0"/>
              <a:t>. Accessed: 7.31.20</a:t>
            </a:r>
          </a:p>
          <a:p>
            <a:r>
              <a:rPr lang="en-US" dirty="0"/>
              <a:t>Steve </a:t>
            </a:r>
            <a:r>
              <a:rPr lang="en-US" dirty="0" smtClean="0"/>
              <a:t>Watson. </a:t>
            </a:r>
            <a:r>
              <a:rPr lang="en-US" dirty="0"/>
              <a:t>(2015). Risk assessments for youth soccer </a:t>
            </a:r>
            <a:r>
              <a:rPr lang="en-US" dirty="0" smtClean="0"/>
              <a:t>coaches. </a:t>
            </a:r>
            <a:r>
              <a:rPr lang="en-US" dirty="0"/>
              <a:t>Retrieved: </a:t>
            </a:r>
            <a:r>
              <a:rPr lang="en-US" dirty="0">
                <a:hlinkClick r:id="rId3"/>
              </a:rPr>
              <a:t>https://www.footy4kids.co.uk/how-to-coach-youth-soccer/health-and-safety/risk-assessments-or-youth-soccer-coaches</a:t>
            </a:r>
            <a:r>
              <a:rPr lang="en-US" dirty="0" smtClean="0">
                <a:hlinkClick r:id="rId3"/>
              </a:rPr>
              <a:t>/#</a:t>
            </a:r>
            <a:r>
              <a:rPr lang="en-US" dirty="0" smtClean="0"/>
              <a:t> Accessed: 7.31.20</a:t>
            </a:r>
          </a:p>
          <a:p>
            <a:endParaRPr lang="en-US" dirty="0"/>
          </a:p>
          <a:p>
            <a:r>
              <a:rPr lang="en-US" dirty="0"/>
              <a:t>Kleiner, D. M., Pollak, A. N., &amp; McAdam, C. (2001). Helmet hazards. Do's &amp; don'ts of football helmet removal. JEMS: a journal of emergency medical services, 26(7), 36-44</a:t>
            </a:r>
            <a:r>
              <a:rPr lang="en-US" dirty="0" smtClean="0"/>
              <a:t>.</a:t>
            </a:r>
          </a:p>
          <a:p>
            <a:r>
              <a:rPr lang="en-US" dirty="0"/>
              <a:t> Melissa </a:t>
            </a:r>
            <a:r>
              <a:rPr lang="en-US" dirty="0" err="1" smtClean="0"/>
              <a:t>Mayntz</a:t>
            </a:r>
            <a:r>
              <a:rPr lang="en-US" dirty="0" smtClean="0"/>
              <a:t>. </a:t>
            </a:r>
            <a:r>
              <a:rPr lang="en-US" dirty="0"/>
              <a:t>(2020). Hazards in </a:t>
            </a:r>
            <a:r>
              <a:rPr lang="en-US" dirty="0" smtClean="0"/>
              <a:t>Football. </a:t>
            </a:r>
            <a:r>
              <a:rPr lang="en-US" dirty="0"/>
              <a:t>Retrieved: </a:t>
            </a:r>
            <a:r>
              <a:rPr lang="en-US" dirty="0">
                <a:hlinkClick r:id="rId4"/>
              </a:rPr>
              <a:t>https://</a:t>
            </a:r>
            <a:r>
              <a:rPr lang="en-US" dirty="0" smtClean="0">
                <a:hlinkClick r:id="rId4"/>
              </a:rPr>
              <a:t>safety.lovetoknow.com/Hazards_in_Football</a:t>
            </a:r>
            <a:r>
              <a:rPr lang="en-US" dirty="0" smtClean="0"/>
              <a:t> Accessed</a:t>
            </a:r>
            <a:r>
              <a:rPr lang="en-US" dirty="0"/>
              <a:t>: 7.31.20</a:t>
            </a:r>
          </a:p>
          <a:p>
            <a:endParaRPr lang="en-US" dirty="0"/>
          </a:p>
        </p:txBody>
      </p:sp>
    </p:spTree>
    <p:extLst>
      <p:ext uri="{BB962C8B-B14F-4D97-AF65-F5344CB8AC3E}">
        <p14:creationId xmlns:p14="http://schemas.microsoft.com/office/powerpoint/2010/main" val="1052588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0690" y="1403131"/>
            <a:ext cx="7520151" cy="5454869"/>
          </a:xfrm>
          <a:prstGeom prst="rect">
            <a:avLst/>
          </a:prstGeom>
        </p:spPr>
      </p:pic>
    </p:spTree>
    <p:extLst>
      <p:ext uri="{BB962C8B-B14F-4D97-AF65-F5344CB8AC3E}">
        <p14:creationId xmlns:p14="http://schemas.microsoft.com/office/powerpoint/2010/main" val="1948101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09448" y="1008993"/>
            <a:ext cx="9238593" cy="5439104"/>
          </a:xfrm>
          <a:prstGeom prst="rect">
            <a:avLst/>
          </a:prstGeom>
        </p:spPr>
      </p:pic>
    </p:spTree>
    <p:extLst>
      <p:ext uri="{BB962C8B-B14F-4D97-AF65-F5344CB8AC3E}">
        <p14:creationId xmlns:p14="http://schemas.microsoft.com/office/powerpoint/2010/main" val="2331607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70690" y="520262"/>
            <a:ext cx="7614744" cy="5722883"/>
          </a:xfrm>
          <a:prstGeom prst="rect">
            <a:avLst/>
          </a:prstGeom>
        </p:spPr>
      </p:pic>
    </p:spTree>
    <p:extLst>
      <p:ext uri="{BB962C8B-B14F-4D97-AF65-F5344CB8AC3E}">
        <p14:creationId xmlns:p14="http://schemas.microsoft.com/office/powerpoint/2010/main" val="156600392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44</TotalTime>
  <Words>711</Words>
  <Application>Microsoft Office PowerPoint</Application>
  <PresentationFormat>Widescreen</PresentationFormat>
  <Paragraphs>32</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Book Antiqua</vt:lpstr>
      <vt:lpstr>Bookman Old Style</vt:lpstr>
      <vt:lpstr>Bradley Hand ITC</vt:lpstr>
      <vt:lpstr>Trebuchet MS</vt:lpstr>
      <vt:lpstr>Wingdings 3</vt:lpstr>
      <vt:lpstr>Facet</vt:lpstr>
      <vt:lpstr>Football Hazards Author Institutional Affiliation Instructor Course code Date of submission</vt:lpstr>
      <vt:lpstr>Introduction</vt:lpstr>
      <vt:lpstr>Cont.….</vt:lpstr>
      <vt:lpstr>Cont.….</vt:lpstr>
      <vt:lpstr>Cont.….</vt:lpstr>
      <vt:lpstr>Football Risk Management</vt:lpstr>
      <vt:lpstr>Cont.….</vt:lpstr>
      <vt:lpstr>Cont.….</vt:lpstr>
      <vt:lpstr>References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Young</dc:creator>
  <cp:lastModifiedBy>hp</cp:lastModifiedBy>
  <cp:revision>13</cp:revision>
  <dcterms:created xsi:type="dcterms:W3CDTF">2020-07-31T18:13:07Z</dcterms:created>
  <dcterms:modified xsi:type="dcterms:W3CDTF">2020-07-31T19:02:52Z</dcterms:modified>
</cp:coreProperties>
</file>